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289" r:id="rId3"/>
    <p:sldId id="265" r:id="rId4"/>
    <p:sldId id="292" r:id="rId5"/>
    <p:sldId id="298" r:id="rId6"/>
    <p:sldId id="312" r:id="rId7"/>
    <p:sldId id="274" r:id="rId8"/>
    <p:sldId id="316" r:id="rId9"/>
    <p:sldId id="317" r:id="rId10"/>
    <p:sldId id="319" r:id="rId11"/>
    <p:sldId id="318" r:id="rId12"/>
    <p:sldId id="276" r:id="rId13"/>
    <p:sldId id="314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 autoAdjust="0"/>
    <p:restoredTop sz="85115" autoAdjust="0"/>
  </p:normalViewPr>
  <p:slideViewPr>
    <p:cSldViewPr>
      <p:cViewPr varScale="1">
        <p:scale>
          <a:sx n="95" d="100"/>
          <a:sy n="95" d="100"/>
        </p:scale>
        <p:origin x="11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80882" y="4578013"/>
            <a:ext cx="5349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Promoting customer service </a:t>
            </a:r>
            <a:b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internally and externally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11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381000"/>
            <a:ext cx="8229600" cy="2743200"/>
          </a:xfrm>
        </p:spPr>
        <p:txBody>
          <a:bodyPr/>
          <a:lstStyle/>
          <a:p>
            <a:pPr algn="ctr"/>
            <a:r>
              <a:rPr lang="en-US" sz="3600" dirty="0"/>
              <a:t>Chapter 12</a:t>
            </a:r>
            <a:br>
              <a:rPr lang="en-US" sz="3600" dirty="0"/>
            </a:br>
            <a:r>
              <a:rPr lang="en-GB" sz="3600" b="1" dirty="0">
                <a:effectLst/>
              </a:rPr>
              <a:t>Promoting customer </a:t>
            </a:r>
            <a:r>
              <a:rPr lang="en-GB" sz="3600" dirty="0"/>
              <a:t>s</a:t>
            </a:r>
            <a:r>
              <a:rPr lang="en-GB" sz="3600" b="1" dirty="0">
                <a:effectLst/>
              </a:rPr>
              <a:t>ervice </a:t>
            </a:r>
            <a:r>
              <a:rPr lang="en-GB" sz="3600" dirty="0"/>
              <a:t>i</a:t>
            </a:r>
            <a:r>
              <a:rPr lang="en-GB" sz="3600" b="1" dirty="0">
                <a:effectLst/>
              </a:rPr>
              <a:t>nternally and externally </a:t>
            </a:r>
            <a:br>
              <a:rPr lang="en-GB" sz="2000" dirty="0">
                <a:effectLst/>
              </a:rPr>
            </a:b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- continued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/>
              <a:t>Stunts can generate much-needed publicity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21326" cy="40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6943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- continued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/>
              <a:t>Branded entertainment, short online films </a:t>
            </a:r>
          </a:p>
        </p:txBody>
      </p:sp>
      <p:pic>
        <p:nvPicPr>
          <p:cNvPr id="5122" name="Picture 2" descr="C:\Users\Karen\AppData\Local\Microsoft\Windows\Temporary Internet Files\Content.IE5\Z3J6E6Q7\Ritz Carlton The Delay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10328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79417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r>
              <a:rPr lang="en-US" dirty="0">
                <a:latin typeface="+mn-lt"/>
              </a:rPr>
              <a:t>Service Snapshot: </a:t>
            </a:r>
            <a:r>
              <a:rPr lang="en-GB" b="1" dirty="0">
                <a:effectLst/>
                <a:latin typeface="+mn-lt"/>
                <a:ea typeface="Times New Roman" panose="02020603050405020304" pitchFamily="18" charset="0"/>
              </a:rPr>
              <a:t>Royal Caribbean’s ‘Ultimate World Cruise’: The TikTok reality show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564" y="1416158"/>
            <a:ext cx="834043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dirty="0">
                <a:effectLst/>
                <a:latin typeface="+mn-lt"/>
              </a:rPr>
              <a:t>Royal Caribbean’s “Ultimate World Cruise” quickly became a viral social media sensation.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dirty="0">
                <a:effectLst/>
                <a:latin typeface="+mn-lt"/>
              </a:rPr>
              <a:t>Within three weeks of the Serenade of the Seas setting sail, the #</a:t>
            </a:r>
            <a:r>
              <a:rPr lang="en-GB" sz="1800" dirty="0" err="1">
                <a:effectLst/>
                <a:latin typeface="+mn-lt"/>
              </a:rPr>
              <a:t>ultimateworldcruise</a:t>
            </a:r>
            <a:r>
              <a:rPr lang="en-GB" sz="1800" dirty="0">
                <a:effectLst/>
                <a:latin typeface="+mn-lt"/>
              </a:rPr>
              <a:t> hashtag was not only trending but had more than 150 million views on TikTok, skyrocketing the voyage to international awareness. </a:t>
            </a:r>
            <a:endParaRPr lang="en-GB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dirty="0">
                <a:effectLst/>
                <a:latin typeface="+mn-lt"/>
              </a:rPr>
              <a:t>TikTok posts included the accounts of more than two dozen “cruise influencers” on board, as well as a handful of content creators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1800" i="1" dirty="0">
                <a:effectLst/>
                <a:latin typeface="+mn-lt"/>
              </a:rPr>
              <a:t>“It’s been fun to kind of just follow what truly feels like a TikTok reality show” </a:t>
            </a:r>
            <a:endParaRPr lang="en-GB" i="1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CF65F55C-D775-1195-1D95-FCDFBEC0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267200"/>
            <a:ext cx="6480464" cy="25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Ethical issues in communication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625798"/>
            <a:ext cx="76962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Potential misuse of advertising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Internet descriptions and photos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Product placements not labeled as advertisements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Promoting ethical stance can be good business as it potentially enhances a company’s profits, management effectiveness, public image and employee relations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During the COVID-19 pandemic, hitting the correct ethical tone with communications was critical.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8600"/>
            <a:ext cx="8305800" cy="1371600"/>
          </a:xfrm>
        </p:spPr>
        <p:txBody>
          <a:bodyPr/>
          <a:lstStyle/>
          <a:p>
            <a:r>
              <a:rPr lang="en-US" dirty="0"/>
              <a:t>Case Study: </a:t>
            </a:r>
            <a:r>
              <a:rPr lang="en-US" sz="2800" dirty="0"/>
              <a:t>Promoting the spirit of India</a:t>
            </a:r>
            <a:br>
              <a:rPr lang="en-US" sz="2800"/>
            </a:b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5257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>
                <a:latin typeface="+mn-lt"/>
              </a:rPr>
              <a:t>Isha</a:t>
            </a:r>
            <a:r>
              <a:rPr lang="en-US" dirty="0">
                <a:latin typeface="+mn-lt"/>
              </a:rPr>
              <a:t> Yoga Center is the brainchild of </a:t>
            </a:r>
            <a:r>
              <a:rPr lang="en-US" dirty="0" err="1">
                <a:latin typeface="+mn-lt"/>
              </a:rPr>
              <a:t>Sadhguru</a:t>
            </a:r>
            <a:r>
              <a:rPr lang="en-US" dirty="0">
                <a:latin typeface="+mn-lt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Attracts thousands of visitors from all over the world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Offers all four major paths of yoga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Also the location for major cultural events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Portfolio of product offerings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>
                <a:latin typeface="+mn-lt"/>
              </a:rPr>
              <a:t>Isha</a:t>
            </a:r>
            <a:r>
              <a:rPr lang="en-US" dirty="0">
                <a:latin typeface="+mn-lt"/>
              </a:rPr>
              <a:t> Sacred Walks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Sounds of </a:t>
            </a:r>
            <a:r>
              <a:rPr lang="en-US" dirty="0" err="1">
                <a:latin typeface="+mn-lt"/>
              </a:rPr>
              <a:t>Isha</a:t>
            </a:r>
            <a:endParaRPr lang="en-US" dirty="0">
              <a:latin typeface="+mn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>
                <a:latin typeface="+mn-lt"/>
              </a:rPr>
              <a:t>Isha</a:t>
            </a:r>
            <a:r>
              <a:rPr lang="en-US" dirty="0">
                <a:latin typeface="+mn-lt"/>
              </a:rPr>
              <a:t> Craft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>
                <a:latin typeface="+mn-lt"/>
              </a:rPr>
              <a:t>Isha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Arogya</a:t>
            </a:r>
            <a:endParaRPr lang="en-US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>
                <a:latin typeface="+mn-lt"/>
              </a:rPr>
              <a:t>All promoted via an integrated marketing campaign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52906"/>
            <a:ext cx="797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98438"/>
            <a:ext cx="2641270" cy="36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48768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Communication 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Approaches to service promises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Managing service promises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Ethical issues in communication</a:t>
            </a:r>
          </a:p>
          <a:p>
            <a:pPr marL="0" indent="0">
              <a:spcAft>
                <a:spcPts val="600"/>
              </a:spcAft>
              <a:buNone/>
            </a:pP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304800"/>
            <a:ext cx="7687139" cy="609600"/>
          </a:xfrm>
        </p:spPr>
        <p:txBody>
          <a:bodyPr/>
          <a:lstStyle/>
          <a:p>
            <a:r>
              <a:rPr lang="en-US" dirty="0"/>
              <a:t>‘At Your Service’ Spotlight: </a:t>
            </a:r>
            <a:br>
              <a:rPr lang="en-US" dirty="0"/>
            </a:br>
            <a:r>
              <a:rPr lang="en-US" sz="2800" dirty="0"/>
              <a:t>Serving up a dream in Casablanca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132687" y="1219200"/>
            <a:ext cx="7782713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Rick’s Café Casablanca is a ritzy restaurant, bar and café located in the city of Casablanca, Morocco.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Designed to recreate the bar made famous by Humphrey Bogart and Ingrid Bergman in the movie classic </a:t>
            </a:r>
            <a:r>
              <a:rPr lang="en-US" i="1" dirty="0"/>
              <a:t>Casablanca</a:t>
            </a:r>
            <a:r>
              <a:rPr lang="en-US" dirty="0"/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Customers don’t necessarily come for the food. “They come for the theme. They come for the dream. It’s a fantasy for some people. It means so much to them to be here.”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Rick’s Café is always looking at ways to improve customer service, and this requires investment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9600"/>
            <a:ext cx="63748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938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Integrated communication strategies</a:t>
            </a:r>
            <a:br>
              <a:rPr lang="en-CA" dirty="0"/>
            </a:br>
            <a:r>
              <a:rPr lang="en-CA" dirty="0"/>
              <a:t> for customer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417809"/>
            <a:ext cx="77773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CA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Managing communications and expectations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Integrated marketing communications (IMC)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Consistent, persuasive message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Coordinated message and sources of communication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Branding increasingly important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Create unique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Impart meaning beyond functional roles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Steps for brand building: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Analysis of market situation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Development of  brand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Communication of brand vision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Evaluation of brand’s performance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838200" y="119491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worst mistake a business can make is to over-promise and under-deliver.</a:t>
            </a:r>
          </a:p>
        </p:txBody>
      </p:sp>
      <p:pic>
        <p:nvPicPr>
          <p:cNvPr id="6" name="Picture 5" descr="A table and chairs on a patio overlooking a beach&#10;&#10;Description automatically generated">
            <a:extLst>
              <a:ext uri="{FF2B5EF4-FFF2-40B4-BE49-F238E27FC236}">
                <a16:creationId xmlns:a16="http://schemas.microsoft.com/office/drawing/2014/main" id="{B9306709-5D5E-9B93-0692-8B1B2EB8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12459"/>
            <a:ext cx="2467737" cy="33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Approaches to service promises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/>
              <a:t>Figure 11.1</a:t>
            </a:r>
            <a:r>
              <a:rPr lang="en-US" sz="1200" dirty="0"/>
              <a:t> (Source: Based on </a:t>
            </a:r>
            <a:r>
              <a:rPr lang="en-US" sz="1200" dirty="0" err="1"/>
              <a:t>Zeithaml</a:t>
            </a:r>
            <a:r>
              <a:rPr lang="en-US" sz="1200" dirty="0"/>
              <a:t> et al, 2007) </a:t>
            </a:r>
          </a:p>
          <a:p>
            <a:pPr algn="r"/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53993"/>
          <a:stretch/>
        </p:blipFill>
        <p:spPr bwMode="auto">
          <a:xfrm>
            <a:off x="3124200" y="1219200"/>
            <a:ext cx="3400285" cy="50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4345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600" y="1219200"/>
            <a:ext cx="754380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Create effective service advertising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Coordinate external communication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Unify communications tools, corporate and brand messages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Consistent, persuasive message to target audiences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realistic promises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Accurately reflect what customers will receive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Effective internal communication in an organization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Communications tools may include</a:t>
            </a:r>
            <a:r>
              <a:rPr lang="en-US" dirty="0"/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Interactive websites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International conferences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Awards and third-party endorsements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Publicity stunts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Short, online films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Reality shows e.g. ‘Can You Serve?’ 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erson standing on a deck overlooking a pool&#10;&#10;Description automatically generated">
            <a:extLst>
              <a:ext uri="{FF2B5EF4-FFF2-40B4-BE49-F238E27FC236}">
                <a16:creationId xmlns:a16="http://schemas.microsoft.com/office/drawing/2014/main" id="{0FE7B989-3B8B-9D93-5526-CD4592CC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994150"/>
            <a:ext cx="2463800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0163" y="76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- continued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738466"/>
            <a:ext cx="6997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Image uses a mixture of both rational appeals (hotel room features), and emotional appeals (skiers enjoying the </a:t>
            </a:r>
            <a:r>
              <a:rPr lang="en-US" sz="2000" dirty="0" err="1"/>
              <a:t>après</a:t>
            </a:r>
            <a:r>
              <a:rPr lang="en-US" sz="2000" dirty="0"/>
              <a:t> ski).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6794"/>
            <a:ext cx="3450833" cy="47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- continued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196899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CA" sz="2000" dirty="0"/>
              <a:t>Use of employees to establish reliability,  perceptions of quality </a:t>
            </a:r>
            <a:endParaRPr lang="en-US" sz="2000" dirty="0"/>
          </a:p>
        </p:txBody>
      </p:sp>
      <p:pic>
        <p:nvPicPr>
          <p:cNvPr id="3074" name="Picture 2" descr="C:\Users\Karen\AppData\Local\Microsoft\Windows\Temporary Internet Files\Content.IE5\46UKU6NB\delta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2" y="1865415"/>
            <a:ext cx="3595116" cy="49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9174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- continued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/>
              <a:t>Employees portrayed as anticipating wants and needs </a:t>
            </a:r>
          </a:p>
        </p:txBody>
      </p:sp>
      <p:pic>
        <p:nvPicPr>
          <p:cNvPr id="3" name="Picture 2" descr="https://dl-web.dropbox.com/get/Customer%20Service%20Book/Seabourn%20Print%20Ad%20Ch11.pdf?w=f3b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16031" r="32467" b="2906"/>
          <a:stretch/>
        </p:blipFill>
        <p:spPr>
          <a:xfrm>
            <a:off x="2819400" y="1767178"/>
            <a:ext cx="3505200" cy="47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686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3537</TotalTime>
  <Words>598</Words>
  <Application>Microsoft Macintosh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Berrylishious design template</vt:lpstr>
      <vt:lpstr>Chapter 12 Promoting customer service internally and externally  </vt:lpstr>
      <vt:lpstr>Topics Covered</vt:lpstr>
      <vt:lpstr>‘At Your Service’ Spotlight:  Serving up a dream in Casablanca </vt:lpstr>
      <vt:lpstr>Integrated communication strategies  for customer service</vt:lpstr>
      <vt:lpstr>Approaches to service promises</vt:lpstr>
      <vt:lpstr>Managing service promises 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Service Snapshot: Royal Caribbean’s ‘Ultimate World Cruise’: The TikTok reality show</vt:lpstr>
      <vt:lpstr>Ethical issues in communication</vt:lpstr>
      <vt:lpstr>Case Study: Promoting the spirit of India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719</cp:revision>
  <cp:lastPrinted>1601-01-01T00:00:00Z</cp:lastPrinted>
  <dcterms:created xsi:type="dcterms:W3CDTF">2012-10-22T00:42:01Z</dcterms:created>
  <dcterms:modified xsi:type="dcterms:W3CDTF">2025-02-11T23:57:10Z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